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5"/>
    <p:sldMasterId id="2147483691" r:id="rId6"/>
    <p:sldMasterId id="214748369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Roboto Medium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FA966E5-C783-46B2-8EC4-11B64AD2A9F8}">
  <a:tblStyle styleId="{3FA966E5-C783-46B2-8EC4-11B64AD2A9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33"/>
        <p:guide pos="397"/>
        <p:guide pos="3240" orient="horz"/>
        <p:guide orient="horz"/>
        <p:guide pos="510" orient="horz"/>
        <p:guide pos="10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3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2.xml"/><Relationship Id="rId32" Type="http://schemas.openxmlformats.org/officeDocument/2006/relationships/font" Target="fonts/Roboto-italic.fntdata"/><Relationship Id="rId13" Type="http://schemas.openxmlformats.org/officeDocument/2006/relationships/slide" Target="slides/slide5.xml"/><Relationship Id="rId35" Type="http://schemas.openxmlformats.org/officeDocument/2006/relationships/font" Target="fonts/RobotoMedium-bold.fntdata"/><Relationship Id="rId12" Type="http://schemas.openxmlformats.org/officeDocument/2006/relationships/slide" Target="slides/slide4.xml"/><Relationship Id="rId34" Type="http://schemas.openxmlformats.org/officeDocument/2006/relationships/font" Target="fonts/RobotoMedium-regular.fntdata"/><Relationship Id="rId15" Type="http://schemas.openxmlformats.org/officeDocument/2006/relationships/slide" Target="slides/slide7.xml"/><Relationship Id="rId37" Type="http://schemas.openxmlformats.org/officeDocument/2006/relationships/font" Target="fonts/RobotoMedium-boldItalic.fntdata"/><Relationship Id="rId14" Type="http://schemas.openxmlformats.org/officeDocument/2006/relationships/slide" Target="slides/slide6.xml"/><Relationship Id="rId36" Type="http://schemas.openxmlformats.org/officeDocument/2006/relationships/font" Target="fonts/RobotoMedium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f7d84ce1d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0f7d84ce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6f4513111_0_3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6f451311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36f4513111_1_1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36f451311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36f4513111_1_1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36f4513111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36f4513111_1_2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36f4513111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36f4513111_1_3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36f4513111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36f4513111_1_4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36f4513111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36f4513111_1_4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36f4513111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36f4513111_1_5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36f451311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36f4513111_1_5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36f4513111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98075b259_0_5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f98075b25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f7d84ce1d_0_12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0f7d84ce1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04438fcaf_0_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104438fc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0f7d84ce1d_0_38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0f7d84ce1d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e823becd0_0_4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e823becd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0f7d84ce1d_0_2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0f7d84ce1d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98075b259_0_2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98075b25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36f4513111_0_2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36f451311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98075b259_0_3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f98075b25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36f4513111_0_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36f451311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f29b9fb24_0_6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f29b9fb2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99" r="99" t="0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2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лок текст + картинка" type="title">
  <p:cSld name="TIT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, фон градиент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этапы процесса">
  <p:cSld name="CUSTOM_5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в 2 колонки ">
  <p:cSld name="CUSTOM_8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{3FA966E5-C783-46B2-8EC4-11B64AD2A9F8}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b="1"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b="1" sz="17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сылка на источник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 ">
  <p:cSld name="CUSTOM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{3FA966E5-C783-46B2-8EC4-11B64AD2A9F8}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плашки + иллюстрация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блока">
  <p:cSld name="CUSTOM_7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пределение" type="title">
  <p:cSld name="TITL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idx="1" type="subTitle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i="0" lang="ru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жный тезис крупным шрифтом " type="secHead">
  <p:cSld name="SECTION_HEA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" name="Google Shape;12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+ картинка" type="tx">
  <p:cSld name="TITLE_AND_BOD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b="10734" l="0" r="0" t="10742"/>
          <a:stretch/>
        </p:blipFill>
        <p:spPr>
          <a:xfrm>
            <a:off x="5581050" y="867901"/>
            <a:ext cx="2868000" cy="31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4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8" name="Google Shape;138;p34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39" name="Google Shape;139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140" name="Google Shape;14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7"/>
          <p:cNvSpPr txBox="1"/>
          <p:nvPr>
            <p:ph idx="1" type="subTitle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0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58" name="Google Shape;158;p40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/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41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162" name="Google Shape;16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/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-синий">
  <p:cSld name="MAIN_POINT_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_3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5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/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2" type="subTitle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b="1"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3" type="subTitle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4" type="subTitle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b="1" sz="16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subTitle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2" Type="http://schemas.openxmlformats.org/officeDocument/2006/relationships/theme" Target="../theme/theme4.xml"/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6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hyperlink" Target="https://habr.com/ru/articles/843264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.me/ITSTAND_ORG" TargetMode="External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hyperlink" Target="https://github.com/rayenv/klickhouse_learning/blob/main/Project_work/README.md" TargetMode="External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46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46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fmla="val 16667" name="adj"/>
            </a:avLst>
          </a:prstGeom>
          <a:solidFill>
            <a:srgbClr val="740FB4"/>
          </a:solidFill>
          <a:ln>
            <a:noFill/>
          </a:ln>
          <a:effectLst>
            <a:outerShdw blurRad="200025" rotWithShape="0" algn="bl" dir="5400000" dist="28575">
              <a:srgbClr val="000000">
                <a:alpha val="2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46"/>
          <p:cNvSpPr txBox="1"/>
          <p:nvPr/>
        </p:nvSpPr>
        <p:spPr>
          <a:xfrm>
            <a:off x="433125" y="1890725"/>
            <a:ext cx="68187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Автоматизация бекапирования </a:t>
            </a:r>
            <a:endParaRPr b="1" sz="4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ClickHouse</a:t>
            </a:r>
            <a:endParaRPr b="1" sz="4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46"/>
          <p:cNvSpPr txBox="1"/>
          <p:nvPr/>
        </p:nvSpPr>
        <p:spPr>
          <a:xfrm>
            <a:off x="522225" y="561150"/>
            <a:ext cx="43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ClickHouse для инженеров и архитекторов БД</a:t>
            </a:r>
            <a:endParaRPr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79" name="Google Shape;17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5"/>
          <p:cNvSpPr txBox="1"/>
          <p:nvPr>
            <p:ph type="title"/>
          </p:nvPr>
        </p:nvSpPr>
        <p:spPr>
          <a:xfrm>
            <a:off x="490100" y="100449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Общий вид проекта - стандартный GIT репозиторий</a:t>
            </a:r>
            <a:endParaRPr/>
          </a:p>
        </p:txBody>
      </p:sp>
      <p:pic>
        <p:nvPicPr>
          <p:cNvPr id="250" name="Google Shape;25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900" y="1356674"/>
            <a:ext cx="6346462" cy="341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425" y="1127200"/>
            <a:ext cx="1696323" cy="9696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sp>
        <p:nvSpPr>
          <p:cNvPr id="252" name="Google Shape;252;p55"/>
          <p:cNvSpPr txBox="1"/>
          <p:nvPr/>
        </p:nvSpPr>
        <p:spPr>
          <a:xfrm>
            <a:off x="373975" y="1196350"/>
            <a:ext cx="152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интуитивный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нейминг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086" y="219328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sp>
        <p:nvSpPr>
          <p:cNvPr id="254" name="Google Shape;254;p55"/>
          <p:cNvSpPr txBox="1"/>
          <p:nvPr/>
        </p:nvSpPr>
        <p:spPr>
          <a:xfrm>
            <a:off x="201063" y="2160500"/>
            <a:ext cx="1948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README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markdown прямо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профиле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" name="Google Shape;25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075" y="3070800"/>
            <a:ext cx="1874627" cy="1477499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sp>
        <p:nvSpPr>
          <p:cNvPr id="256" name="Google Shape;256;p55"/>
          <p:cNvSpPr txBox="1"/>
          <p:nvPr/>
        </p:nvSpPr>
        <p:spPr>
          <a:xfrm>
            <a:off x="253498" y="3055500"/>
            <a:ext cx="1696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подробнейший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гайд с changelog,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ссылками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 открытые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источники и командами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" name="Google Shape;25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1674" y="385054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6012" y="147546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5997" y="21932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51671" y="3893139"/>
            <a:ext cx="508703" cy="508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Easy coast = easy work</a:t>
            </a:r>
            <a:endParaRPr/>
          </a:p>
        </p:txBody>
      </p:sp>
      <p:sp>
        <p:nvSpPr>
          <p:cNvPr id="266" name="Google Shape;266;p56"/>
          <p:cNvSpPr txBox="1"/>
          <p:nvPr>
            <p:ph idx="1" type="body"/>
          </p:nvPr>
        </p:nvSpPr>
        <p:spPr>
          <a:xfrm>
            <a:off x="437750" y="924044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вы просто копипастите команды в свой	 терминал и наслаждаетесь чудом автоматизации</a:t>
            </a:r>
            <a:endParaRPr/>
          </a:p>
        </p:txBody>
      </p:sp>
      <p:pic>
        <p:nvPicPr>
          <p:cNvPr id="267" name="Google Shape;26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25" y="1353350"/>
            <a:ext cx="8097950" cy="319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7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Скрипт backup_v2.sh</a:t>
            </a:r>
            <a:endParaRPr/>
          </a:p>
        </p:txBody>
      </p:sp>
      <p:sp>
        <p:nvSpPr>
          <p:cNvPr id="273" name="Google Shape;273;p57"/>
          <p:cNvSpPr txBox="1"/>
          <p:nvPr>
            <p:ph idx="1" type="body"/>
          </p:nvPr>
        </p:nvSpPr>
        <p:spPr>
          <a:xfrm>
            <a:off x="500550" y="1060094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Сам инструмент вышел достаточно </a:t>
            </a:r>
            <a:r>
              <a:rPr lang="ru"/>
              <a:t>интерактивным и </a:t>
            </a:r>
            <a:r>
              <a:rPr lang="ru"/>
              <a:t>простым, в соответствии с рекомендациями к проектной работе, а его основные фукнции позволяют реализовать поставленные цели, напомним:</a:t>
            </a:r>
            <a:br>
              <a:rPr lang="ru"/>
            </a:br>
            <a:endParaRPr/>
          </a:p>
        </p:txBody>
      </p:sp>
      <p:pic>
        <p:nvPicPr>
          <p:cNvPr id="274" name="Google Shape;27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550" y="1668075"/>
            <a:ext cx="4834225" cy="27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8"/>
          <p:cNvSpPr txBox="1"/>
          <p:nvPr>
            <p:ph type="title"/>
          </p:nvPr>
        </p:nvSpPr>
        <p:spPr>
          <a:xfrm>
            <a:off x="500550" y="276300"/>
            <a:ext cx="32358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Анализировать таблицы в базе данных и их размеры (на основе прав пользователя под которым подключились). </a:t>
            </a:r>
            <a:endParaRPr/>
          </a:p>
        </p:txBody>
      </p:sp>
      <p:sp>
        <p:nvSpPr>
          <p:cNvPr id="280" name="Google Shape;280;p58"/>
          <p:cNvSpPr txBox="1"/>
          <p:nvPr>
            <p:ph idx="1" type="body"/>
          </p:nvPr>
        </p:nvSpPr>
        <p:spPr>
          <a:xfrm>
            <a:off x="500550" y="1426475"/>
            <a:ext cx="323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на входе запрашиваются главные атрибуты, для обращение к clickhouse</a:t>
            </a:r>
            <a:br>
              <a:rPr lang="ru"/>
            </a:br>
            <a:r>
              <a:rPr lang="ru"/>
              <a:t>и запускается функция проверки подключения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выполняющая простой select в 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базу</a:t>
            </a:r>
            <a:br>
              <a:rPr lang="ru"/>
            </a:br>
            <a:endParaRPr/>
          </a:p>
        </p:txBody>
      </p:sp>
      <p:pic>
        <p:nvPicPr>
          <p:cNvPr id="281" name="Google Shape;281;p58"/>
          <p:cNvPicPr preferRelativeResize="0"/>
          <p:nvPr/>
        </p:nvPicPr>
        <p:blipFill rotWithShape="1">
          <a:blip r:embed="rId3">
            <a:alphaModFix/>
          </a:blip>
          <a:srcRect b="6968" l="0" r="0" t="0"/>
          <a:stretch/>
        </p:blipFill>
        <p:spPr>
          <a:xfrm>
            <a:off x="4192800" y="195475"/>
            <a:ext cx="4828349" cy="416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4724" y="3149175"/>
            <a:ext cx="5506424" cy="161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9"/>
          <p:cNvSpPr txBox="1"/>
          <p:nvPr>
            <p:ph type="title"/>
          </p:nvPr>
        </p:nvSpPr>
        <p:spPr>
          <a:xfrm>
            <a:off x="500550" y="330726"/>
            <a:ext cx="8520600" cy="18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Анализировать таблицы в базе данных и их размеры (на основе прав пользователя под которым подключились).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88" name="Google Shape;288;p59"/>
          <p:cNvSpPr txBox="1"/>
          <p:nvPr>
            <p:ph idx="1" type="body"/>
          </p:nvPr>
        </p:nvSpPr>
        <p:spPr>
          <a:xfrm>
            <a:off x="500550" y="1099894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 sz="1200"/>
              <a:t>Далее нам возвращаются базы доступные для нашего пользователя</a:t>
            </a:r>
            <a:endParaRPr sz="1200"/>
          </a:p>
        </p:txBody>
      </p:sp>
      <p:pic>
        <p:nvPicPr>
          <p:cNvPr id="289" name="Google Shape;289;p59"/>
          <p:cNvPicPr preferRelativeResize="0"/>
          <p:nvPr/>
        </p:nvPicPr>
        <p:blipFill rotWithShape="1">
          <a:blip r:embed="rId3">
            <a:alphaModFix/>
          </a:blip>
          <a:srcRect b="0" l="26297" r="0" t="0"/>
          <a:stretch/>
        </p:blipFill>
        <p:spPr>
          <a:xfrm>
            <a:off x="500553" y="1454863"/>
            <a:ext cx="5065625" cy="19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7500" y="2268300"/>
            <a:ext cx="63436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/>
              <a:t>Анализировать таблицы в базе данных и их размеры (на основе прав пользователя под которым подключились).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60"/>
          <p:cNvSpPr txBox="1"/>
          <p:nvPr>
            <p:ph idx="1" type="body"/>
          </p:nvPr>
        </p:nvSpPr>
        <p:spPr>
          <a:xfrm>
            <a:off x="840725" y="1426625"/>
            <a:ext cx="237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после выбора баз, нам вернётся список таблиц, с указанием количества строк и размером </a:t>
            </a:r>
            <a:endParaRPr/>
          </a:p>
        </p:txBody>
      </p:sp>
      <p:pic>
        <p:nvPicPr>
          <p:cNvPr id="297" name="Google Shape;29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25" y="3043227"/>
            <a:ext cx="7392400" cy="18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60"/>
          <p:cNvPicPr preferRelativeResize="0"/>
          <p:nvPr/>
        </p:nvPicPr>
        <p:blipFill rotWithShape="1">
          <a:blip r:embed="rId4">
            <a:alphaModFix/>
          </a:blip>
          <a:srcRect b="0" l="0" r="6907" t="0"/>
          <a:stretch/>
        </p:blipFill>
        <p:spPr>
          <a:xfrm>
            <a:off x="4340975" y="1117963"/>
            <a:ext cx="4680175" cy="290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Выбирать таблицы для бэкапа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61"/>
          <p:cNvSpPr txBox="1"/>
          <p:nvPr>
            <p:ph idx="1" type="body"/>
          </p:nvPr>
        </p:nvSpPr>
        <p:spPr>
          <a:xfrm>
            <a:off x="500550" y="1426475"/>
            <a:ext cx="249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В сценарии выбора предусмотрено взаимодействие:</a:t>
            </a:r>
            <a:br>
              <a:rPr lang="ru"/>
            </a:br>
            <a:r>
              <a:rPr lang="ru"/>
              <a:t>1. Ввод имени конкретных таблиц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2. Выбор всех таблиц 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3. Пропуск (случайно выбрали в предыдущем шаге)</a:t>
            </a:r>
            <a:endParaRPr/>
          </a:p>
        </p:txBody>
      </p:sp>
      <p:pic>
        <p:nvPicPr>
          <p:cNvPr id="305" name="Google Shape;3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025" y="1121224"/>
            <a:ext cx="5443850" cy="372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Архивировать бэкапы или оставлять их в виде отдельных файлов.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672" y="1981497"/>
            <a:ext cx="6436475" cy="26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62"/>
          <p:cNvSpPr txBox="1"/>
          <p:nvPr>
            <p:ph idx="1" type="body"/>
          </p:nvPr>
        </p:nvSpPr>
        <p:spPr>
          <a:xfrm>
            <a:off x="500550" y="1426475"/>
            <a:ext cx="2687100" cy="2513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При необходимости, файлы бекапа можно сжать, тк. мы говорим про файлы sql insert (в текущей версии скрипта), </a:t>
            </a:r>
            <a:r>
              <a:rPr lang="ru" u="sng">
                <a:solidFill>
                  <a:schemeClr val="hlink"/>
                </a:solidFill>
                <a:hlinkClick r:id="rId4"/>
              </a:rPr>
              <a:t>gzip сжимает их на ~50-80%</a:t>
            </a:r>
            <a:r>
              <a:rPr lang="ru"/>
              <a:t> и складывает по пути, который задали при старте скрипта.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Логировать все действия в файл для последующего анализа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63"/>
          <p:cNvSpPr txBox="1"/>
          <p:nvPr>
            <p:ph idx="1" type="body"/>
          </p:nvPr>
        </p:nvSpPr>
        <p:spPr>
          <a:xfrm>
            <a:off x="500550" y="1844375"/>
            <a:ext cx="7872000" cy="29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/>
              <a:t>Для упрощения работы с инструментом предусмотрена процедура сбора статистики и логирования в файл лога</a:t>
            </a:r>
            <a:endParaRPr/>
          </a:p>
        </p:txBody>
      </p:sp>
      <p:pic>
        <p:nvPicPr>
          <p:cNvPr id="319" name="Google Shape;31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25" y="2571813"/>
            <a:ext cx="760095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aphicFrame>
        <p:nvGraphicFramePr>
          <p:cNvPr id="325" name="Google Shape;325;p64"/>
          <p:cNvGraphicFramePr/>
          <p:nvPr/>
        </p:nvGraphicFramePr>
        <p:xfrm>
          <a:off x="952500" y="148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{3FA966E5-C783-46B2-8EC4-11B64AD2A9F8}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Выполнить MVP</a:t>
                      </a:r>
                      <a:endParaRPr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Отработать принципы взаимодействия с удалёнными инстансами clickhouse</a:t>
                      </a:r>
                      <a:endParaRPr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Получить требуемый для </a:t>
                      </a:r>
                      <a:r>
                        <a:rPr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инструмент для выполнения рабочих задач</a:t>
                      </a:r>
                      <a:endParaRPr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Собрать беклог по возможным улучшениям инструмента (форматы экспорта данных, протоколы взаимодействия, параллелизм выполнения бекапов, нотификацию smtp и т.п.)</a:t>
                      </a:r>
                      <a:endParaRPr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Тема оценена на 10 из 10 по шкале полезности и будет взята в дальнейшую разработку</a:t>
                      </a:r>
                      <a:endParaRPr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6" name="Google Shape;326;p64"/>
          <p:cNvSpPr txBox="1"/>
          <p:nvPr/>
        </p:nvSpPr>
        <p:spPr>
          <a:xfrm>
            <a:off x="1267200" y="1041550"/>
            <a:ext cx="698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ходе выполнения работы, удалось: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7" name="Google Shape;32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1165" y="4325516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0700" y="43039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3319" y="4325514"/>
            <a:ext cx="499518" cy="499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7"/>
          <p:cNvSpPr txBox="1"/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86" name="Google Shape;1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65"/>
          <p:cNvPicPr preferRelativeResize="0"/>
          <p:nvPr/>
        </p:nvPicPr>
        <p:blipFill rotWithShape="1">
          <a:blip r:embed="rId3">
            <a:alphaModFix/>
          </a:blip>
          <a:srcRect b="29922" l="10873" r="0" t="0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65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65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65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65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65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66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66"/>
          <p:cNvSpPr txBox="1"/>
          <p:nvPr>
            <p:ph idx="4294967295" type="title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</a:t>
            </a:r>
            <a:r>
              <a:rPr lang="ru" sz="5000">
                <a:solidFill>
                  <a:schemeClr val="lt1"/>
                </a:solidFill>
              </a:rPr>
              <a:t>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346" name="Google Shape;34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8"/>
          <p:cNvSpPr txBox="1"/>
          <p:nvPr>
            <p:ph type="title"/>
          </p:nvPr>
        </p:nvSpPr>
        <p:spPr>
          <a:xfrm>
            <a:off x="500550" y="581524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Защита проекта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Тема: Автоматизация бекапирования ClickHouse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48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Владимир Ковтунов</a:t>
            </a:r>
            <a:endParaRPr b="1" sz="230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48"/>
          <p:cNvSpPr txBox="1"/>
          <p:nvPr/>
        </p:nvSpPr>
        <p:spPr>
          <a:xfrm>
            <a:off x="3899475" y="3122213"/>
            <a:ext cx="53373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edium"/>
              <a:buChar char="-"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студент курса</a:t>
            </a:r>
            <a:endParaRPr sz="13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edium"/>
              <a:buChar char="-"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гений фотошопа</a:t>
            </a:r>
            <a:endParaRPr sz="13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edium"/>
              <a:buChar char="-"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infrastructure programmer in application security </a:t>
            </a:r>
            <a:endParaRPr sz="13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edium"/>
              <a:buChar char="-"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ведущий канала </a:t>
            </a:r>
            <a:r>
              <a:rPr lang="ru" sz="1300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3"/>
              </a:rPr>
              <a:t>IT_Stand</a:t>
            </a:r>
            <a:endParaRPr sz="13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95" name="Google Shape;19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4575" y="1305025"/>
            <a:ext cx="4499299" cy="449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9"/>
          <p:cNvSpPr txBox="1"/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201" name="Google Shape;201;p49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49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49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49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5" name="Google Shape;205;p49"/>
          <p:cNvCxnSpPr>
            <a:stCxn id="201" idx="1"/>
            <a:endCxn id="202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49"/>
          <p:cNvCxnSpPr>
            <a:stCxn id="202" idx="1"/>
            <a:endCxn id="203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49"/>
          <p:cNvCxnSpPr>
            <a:stCxn id="203" idx="1"/>
            <a:endCxn id="204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49"/>
          <p:cNvCxnSpPr>
            <a:stCxn id="204" idx="1"/>
            <a:endCxn id="209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9" name="Google Shape;209;p49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0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b="1" lang="ru" sz="300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b="1" sz="3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15" name="Google Shape;215;p50"/>
          <p:cNvGraphicFramePr/>
          <p:nvPr/>
        </p:nvGraphicFramePr>
        <p:xfrm>
          <a:off x="952500" y="210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{3FA966E5-C783-46B2-8EC4-11B64AD2A9F8}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Анализировать таблицы в базе данных и их размеры (на основе прав пользователя под которым подключились).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Выбирать таблицы для бэкапа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Архивировать бэкапы или оставлять их в виде отдельных файлов.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Логировать все действия в файл для последующего анализа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6" name="Google Shape;216;p50"/>
          <p:cNvSpPr/>
          <p:nvPr/>
        </p:nvSpPr>
        <p:spPr>
          <a:xfrm>
            <a:off x="1628250" y="1187850"/>
            <a:ext cx="5887500" cy="66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Проект автоматизирует процесс создания резервных копий (бэкапов) баз данных ClickHouse.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1"/>
          <p:cNvSpPr txBox="1"/>
          <p:nvPr>
            <p:ph type="title"/>
          </p:nvPr>
        </p:nvSpPr>
        <p:spPr>
          <a:xfrm>
            <a:off x="500550" y="356113"/>
            <a:ext cx="85206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Идея проекта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(зачем вообще это может быть нужно)</a:t>
            </a:r>
            <a:endParaRPr/>
          </a:p>
        </p:txBody>
      </p:sp>
      <p:sp>
        <p:nvSpPr>
          <p:cNvPr id="222" name="Google Shape;222;p51"/>
          <p:cNvSpPr txBox="1"/>
          <p:nvPr>
            <p:ph idx="3" type="subTitle"/>
          </p:nvPr>
        </p:nvSpPr>
        <p:spPr>
          <a:xfrm>
            <a:off x="580050" y="1553249"/>
            <a:ext cx="8361600" cy="3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ru" sz="1412"/>
              <a:t>Главный сценарий, из жизни автора:</a:t>
            </a:r>
            <a:endParaRPr sz="1412"/>
          </a:p>
          <a:p>
            <a:pPr indent="-31829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13"/>
              <a:buAutoNum type="arabicPeriod"/>
            </a:pPr>
            <a:r>
              <a:rPr lang="ru" sz="1412"/>
              <a:t>К сотруднику обращаются коллеги с просьбой - сохранить данные из "клика" и сложить куда-нибудь, "а вдруг пригодится".</a:t>
            </a:r>
            <a:endParaRPr sz="1412"/>
          </a:p>
          <a:p>
            <a:pPr indent="-31829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13"/>
              <a:buAutoNum type="arabicPeriod"/>
            </a:pPr>
            <a:r>
              <a:rPr lang="ru" sz="1412"/>
              <a:t>Каждый раз новый инстанс на новом месте, с новыми кредами.</a:t>
            </a:r>
            <a:endParaRPr sz="1412"/>
          </a:p>
          <a:p>
            <a:pPr indent="-31829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13"/>
              <a:buAutoNum type="arabicPeriod"/>
            </a:pPr>
            <a:r>
              <a:rPr lang="ru" sz="1412"/>
              <a:t>Регулярное обновление ответственных и владельцев информации по п.2.</a:t>
            </a:r>
            <a:endParaRPr sz="1412"/>
          </a:p>
          <a:p>
            <a:pPr indent="-31829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13"/>
              <a:buAutoNum type="arabicPeriod"/>
            </a:pPr>
            <a:r>
              <a:rPr lang="ru" sz="1412"/>
              <a:t>Возникло желание создать простой и понятный инструмент, который позволит дать всем желающим "спасти себя самостоятельно"</a:t>
            </a:r>
            <a:endParaRPr sz="1412"/>
          </a:p>
          <a:p>
            <a:pPr indent="-318293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13"/>
              <a:buAutoNum type="arabicPeriod"/>
            </a:pPr>
            <a:r>
              <a:rPr lang="ru" sz="1412"/>
              <a:t>При невыполнимости п.4 - </a:t>
            </a:r>
            <a:r>
              <a:rPr lang="ru" sz="1412"/>
              <a:t>упростить себе жизнь, получить базу для шаблонизации обращения </a:t>
            </a:r>
            <a:br>
              <a:rPr lang="ru" sz="1412"/>
            </a:br>
            <a:r>
              <a:rPr lang="ru" sz="1412"/>
              <a:t>host:</a:t>
            </a:r>
            <a:br>
              <a:rPr lang="ru" sz="1412"/>
            </a:br>
            <a:r>
              <a:rPr lang="ru" sz="1412"/>
              <a:t>login:</a:t>
            </a:r>
            <a:br>
              <a:rPr lang="ru" sz="1412"/>
            </a:br>
            <a:r>
              <a:rPr lang="ru" sz="1412"/>
              <a:t>password:</a:t>
            </a:r>
            <a:br>
              <a:rPr lang="ru" sz="1412"/>
            </a:br>
            <a:r>
              <a:rPr lang="ru" sz="1412"/>
              <a:t>target bases/tables:</a:t>
            </a:r>
            <a:endParaRPr sz="1412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412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aphicFrame>
        <p:nvGraphicFramePr>
          <p:cNvPr id="228" name="Google Shape;228;p52"/>
          <p:cNvGraphicFramePr/>
          <p:nvPr/>
        </p:nvGraphicFramePr>
        <p:xfrm>
          <a:off x="952500" y="189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{3FA966E5-C783-46B2-8EC4-11B64AD2A9F8}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docker, docker-compose - развёртывание тестового окружения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clickhouse-server + clickhouse-client  - объект исследования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b="1"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bash - универсальный скриптинг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- наполнение тестовыми данными, хранение бекапов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- хранение исходного кода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MVP</a:t>
            </a:r>
            <a:endParaRPr/>
          </a:p>
        </p:txBody>
      </p:sp>
      <p:graphicFrame>
        <p:nvGraphicFramePr>
          <p:cNvPr id="234" name="Google Shape;234;p53"/>
          <p:cNvGraphicFramePr/>
          <p:nvPr/>
        </p:nvGraphicFramePr>
        <p:xfrm>
          <a:off x="897775" y="139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{3FA966E5-C783-46B2-8EC4-11B64AD2A9F8}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60% заявленного функционала - когда предоставленный тестовый пример отработал так, как описано в текущей инструкции.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80% когда этот скрипт можно прогнать по сторонней базе до которой будет доступ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100% всё работает, ещё и по https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110-150% доделать всё что уехало в TBD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240" name="Google Shape;24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75" y="1278600"/>
            <a:ext cx="2272050" cy="7808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sp>
        <p:nvSpPr>
          <p:cNvPr id="241" name="Google Shape;241;p54"/>
          <p:cNvSpPr txBox="1"/>
          <p:nvPr/>
        </p:nvSpPr>
        <p:spPr>
          <a:xfrm>
            <a:off x="701375" y="2059400"/>
            <a:ext cx="7934100" cy="12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Результатом исследования стал проект, в открытом доступе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</a:t>
            </a: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снабжённый подробным гайдом, </a:t>
            </a: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позволяющим развернуть инстанс clickhouse-server, в docker окружении, наполнить его тестовыми данными и сделать их backup через API сервера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54"/>
          <p:cNvSpPr txBox="1"/>
          <p:nvPr/>
        </p:nvSpPr>
        <p:spPr>
          <a:xfrm>
            <a:off x="879550" y="1445800"/>
            <a:ext cx="169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двух словах: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" name="Google Shape;24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5395" y="3562409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sp>
        <p:nvSpPr>
          <p:cNvPr id="244" name="Google Shape;244;p54"/>
          <p:cNvSpPr txBox="1"/>
          <p:nvPr/>
        </p:nvSpPr>
        <p:spPr>
          <a:xfrm>
            <a:off x="3890375" y="3722075"/>
            <a:ext cx="203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Подробнее далее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